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9" r:id="rId4"/>
  </p:sldMasterIdLst>
  <p:sldIdLst>
    <p:sldId id="273" r:id="rId5"/>
    <p:sldId id="300" r:id="rId6"/>
    <p:sldId id="296" r:id="rId7"/>
    <p:sldId id="309" r:id="rId8"/>
    <p:sldId id="308" r:id="rId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965"/>
    <a:srgbClr val="C4B681"/>
    <a:srgbClr val="F15D22"/>
    <a:srgbClr val="B2CD22"/>
    <a:srgbClr val="16A6D7"/>
    <a:srgbClr val="15A6D8"/>
    <a:srgbClr val="28ADD5"/>
    <a:srgbClr val="1E9E71"/>
    <a:srgbClr val="31A2C7"/>
    <a:srgbClr val="2FA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 autoAdjust="0"/>
    <p:restoredTop sz="94599" autoAdjust="0"/>
  </p:normalViewPr>
  <p:slideViewPr>
    <p:cSldViewPr snapToGrid="0" snapToObjects="1">
      <p:cViewPr varScale="1">
        <p:scale>
          <a:sx n="108" d="100"/>
          <a:sy n="108" d="100"/>
        </p:scale>
        <p:origin x="619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-ppt-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-5143"/>
            <a:ext cx="9162288" cy="5153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399" y="1217506"/>
            <a:ext cx="8300719" cy="1508994"/>
          </a:xfrm>
        </p:spPr>
        <p:txBody>
          <a:bodyPr anchor="b" anchorCtr="0">
            <a:noAutofit/>
          </a:bodyPr>
          <a:lstStyle>
            <a:lvl1pPr algn="l">
              <a:defRPr sz="50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Website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025" y="2799314"/>
            <a:ext cx="8304093" cy="72916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15A6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May 222,</a:t>
            </a:r>
          </a:p>
        </p:txBody>
      </p:sp>
    </p:spTree>
    <p:extLst>
      <p:ext uri="{BB962C8B-B14F-4D97-AF65-F5344CB8AC3E}">
        <p14:creationId xmlns:p14="http://schemas.microsoft.com/office/powerpoint/2010/main" val="301821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 Title &amp;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3" hasCustomPrompt="1"/>
          </p:nvPr>
        </p:nvSpPr>
        <p:spPr>
          <a:xfrm>
            <a:off x="2031995" y="469894"/>
            <a:ext cx="3149605" cy="11472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600"/>
              </a:spcBef>
              <a:buNone/>
              <a:defRPr sz="30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5" hasCustomPrompt="1"/>
          </p:nvPr>
        </p:nvSpPr>
        <p:spPr>
          <a:xfrm>
            <a:off x="5511800" y="0"/>
            <a:ext cx="3638869" cy="5143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6" hasCustomPrompt="1"/>
          </p:nvPr>
        </p:nvSpPr>
        <p:spPr>
          <a:xfrm>
            <a:off x="2031995" y="1759761"/>
            <a:ext cx="3149605" cy="3040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10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cked Photos w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idx="13" hasCustomPrompt="1"/>
          </p:nvPr>
        </p:nvSpPr>
        <p:spPr>
          <a:xfrm>
            <a:off x="2108200" y="279400"/>
            <a:ext cx="6573685" cy="728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600"/>
              </a:spcBef>
              <a:buNone/>
              <a:defRPr sz="30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053840" y="1241481"/>
            <a:ext cx="4753187" cy="1802577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9" hasCustomPrompt="1"/>
          </p:nvPr>
        </p:nvSpPr>
        <p:spPr>
          <a:xfrm>
            <a:off x="2108201" y="1241480"/>
            <a:ext cx="1945640" cy="18025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108201" y="3044058"/>
            <a:ext cx="4753187" cy="1802577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21" hasCustomPrompt="1"/>
          </p:nvPr>
        </p:nvSpPr>
        <p:spPr>
          <a:xfrm>
            <a:off x="6861387" y="3044057"/>
            <a:ext cx="1945640" cy="18025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2108201" y="3036111"/>
            <a:ext cx="6698827" cy="0"/>
          </a:xfrm>
          <a:prstGeom prst="line">
            <a:avLst/>
          </a:prstGeom>
          <a:ln w="38100" cmpd="sng">
            <a:solidFill>
              <a:srgbClr val="16A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60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0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s Lef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349996" y="0"/>
            <a:ext cx="2794004" cy="5143500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0" hasCustomPrompt="1"/>
          </p:nvPr>
        </p:nvSpPr>
        <p:spPr>
          <a:xfrm>
            <a:off x="3115733" y="1870702"/>
            <a:ext cx="2844796" cy="8700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1" hasCustomPrompt="1"/>
          </p:nvPr>
        </p:nvSpPr>
        <p:spPr>
          <a:xfrm>
            <a:off x="3115733" y="2890928"/>
            <a:ext cx="2844796" cy="8700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2" hasCustomPrompt="1"/>
          </p:nvPr>
        </p:nvSpPr>
        <p:spPr>
          <a:xfrm>
            <a:off x="3115733" y="3920227"/>
            <a:ext cx="2844796" cy="8700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08199" y="1870702"/>
            <a:ext cx="880533" cy="870083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Autofit/>
          </a:bodyPr>
          <a:lstStyle>
            <a:lvl1pPr marL="0" indent="0" algn="ctr">
              <a:buNone/>
              <a:defRPr sz="10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ICON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8199" y="2899393"/>
            <a:ext cx="880533" cy="870083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Autofit/>
          </a:bodyPr>
          <a:lstStyle>
            <a:lvl1pPr marL="0" indent="0" algn="ctr">
              <a:buNone/>
              <a:defRPr sz="10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ICON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108199" y="3920227"/>
            <a:ext cx="880533" cy="870083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Autofit/>
          </a:bodyPr>
          <a:lstStyle>
            <a:lvl1pPr marL="0" indent="0" algn="ctr">
              <a:buNone/>
              <a:defRPr sz="10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ICON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>
          <a:xfrm>
            <a:off x="2108199" y="362886"/>
            <a:ext cx="3852330" cy="12542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>
              <a:lnSpc>
                <a:spcPts val="3000"/>
              </a:lnSpc>
              <a:spcBef>
                <a:spcPts val="600"/>
              </a:spcBef>
              <a:buNone/>
              <a:defRPr sz="30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6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&amp; Image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18733" y="1962819"/>
            <a:ext cx="7425266" cy="3180681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>
          <a:xfrm>
            <a:off x="2108200" y="279400"/>
            <a:ext cx="6573685" cy="728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600"/>
              </a:spcBef>
              <a:buNone/>
              <a:defRPr sz="30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4" hasCustomPrompt="1"/>
          </p:nvPr>
        </p:nvSpPr>
        <p:spPr>
          <a:xfrm>
            <a:off x="2108200" y="1007800"/>
            <a:ext cx="6573685" cy="82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1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26733" y="2322876"/>
            <a:ext cx="3116191" cy="2418309"/>
          </a:xfrm>
          <a:prstGeom prst="rect">
            <a:avLst/>
          </a:prstGeom>
          <a:solidFill>
            <a:srgbClr val="B2C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566151" y="2322876"/>
            <a:ext cx="3115733" cy="2418309"/>
          </a:xfrm>
          <a:prstGeom prst="rect">
            <a:avLst/>
          </a:prstGeom>
          <a:solidFill>
            <a:srgbClr val="16A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A6D7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226733" y="1741334"/>
            <a:ext cx="3116191" cy="507369"/>
          </a:xfrm>
          <a:prstGeom prst="rect">
            <a:avLst/>
          </a:prstGeom>
          <a:solidFill>
            <a:srgbClr val="B2C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566149" y="1731309"/>
            <a:ext cx="3115733" cy="507369"/>
          </a:xfrm>
          <a:prstGeom prst="rect">
            <a:avLst/>
          </a:prstGeom>
          <a:solidFill>
            <a:srgbClr val="16A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A6D7"/>
              </a:solidFill>
            </a:endParaRPr>
          </a:p>
        </p:txBody>
      </p:sp>
      <p:sp>
        <p:nvSpPr>
          <p:cNvPr id="2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44334" y="1089019"/>
            <a:ext cx="880533" cy="516468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Autofit/>
          </a:bodyPr>
          <a:lstStyle>
            <a:lvl1pPr marL="0" indent="0" algn="ctr">
              <a:buNone/>
              <a:defRPr sz="8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ICON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83752" y="1089019"/>
            <a:ext cx="880533" cy="516468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Autofit/>
          </a:bodyPr>
          <a:lstStyle>
            <a:lvl1pPr marL="0" indent="0" algn="ctr">
              <a:buNone/>
              <a:defRPr sz="8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ICON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idx="18" hasCustomPrompt="1"/>
          </p:nvPr>
        </p:nvSpPr>
        <p:spPr>
          <a:xfrm>
            <a:off x="2226733" y="2322877"/>
            <a:ext cx="3116191" cy="2418308"/>
          </a:xfrm>
          <a:prstGeom prst="rect">
            <a:avLst/>
          </a:prstGeom>
        </p:spPr>
        <p:txBody>
          <a:bodyPr vert="horz" lIns="182880" tIns="91440" rIns="182880" bIns="18288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idx="19" hasCustomPrompt="1"/>
          </p:nvPr>
        </p:nvSpPr>
        <p:spPr>
          <a:xfrm>
            <a:off x="2226733" y="1745902"/>
            <a:ext cx="3116191" cy="507369"/>
          </a:xfrm>
          <a:prstGeom prst="rect">
            <a:avLst/>
          </a:prstGeom>
        </p:spPr>
        <p:txBody>
          <a:bodyPr vert="horz" lIns="182880" tIns="182880" rIns="182880" bIns="182880" rtlCol="0" anchor="ctr" anchorCtr="0">
            <a:noAutofit/>
          </a:bodyPr>
          <a:lstStyle>
            <a:lvl1pPr marL="0" indent="0">
              <a:buNone/>
              <a:defRPr sz="1400" b="1" i="0" cap="none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idx="20" hasCustomPrompt="1"/>
          </p:nvPr>
        </p:nvSpPr>
        <p:spPr>
          <a:xfrm>
            <a:off x="5566152" y="2322876"/>
            <a:ext cx="3115734" cy="2418309"/>
          </a:xfrm>
          <a:prstGeom prst="rect">
            <a:avLst/>
          </a:prstGeom>
        </p:spPr>
        <p:txBody>
          <a:bodyPr vert="horz" lIns="182880" tIns="91440" rIns="182880" bIns="18288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21" hasCustomPrompt="1"/>
          </p:nvPr>
        </p:nvSpPr>
        <p:spPr>
          <a:xfrm>
            <a:off x="5566151" y="1742381"/>
            <a:ext cx="3115733" cy="507369"/>
          </a:xfrm>
          <a:prstGeom prst="rect">
            <a:avLst/>
          </a:prstGeom>
        </p:spPr>
        <p:txBody>
          <a:bodyPr vert="horz" lIns="182880" tIns="182880" rIns="182880" bIns="182880" rtlCol="0" anchor="ctr" anchorCtr="0">
            <a:noAutofit/>
          </a:bodyPr>
          <a:lstStyle>
            <a:lvl1pPr marL="0" indent="0">
              <a:buNone/>
              <a:defRPr sz="1400" b="1" i="0" cap="none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3" hasCustomPrompt="1"/>
          </p:nvPr>
        </p:nvSpPr>
        <p:spPr>
          <a:xfrm>
            <a:off x="2108200" y="279400"/>
            <a:ext cx="6573685" cy="728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600"/>
              </a:spcBef>
              <a:buNone/>
              <a:defRPr sz="30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15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ext Left /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36739" y="1007802"/>
            <a:ext cx="3113930" cy="3749982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2108201" y="1007801"/>
            <a:ext cx="3539071" cy="3566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>
              <a:buNone/>
              <a:defRPr sz="1400" b="1" i="0" cap="none">
                <a:solidFill>
                  <a:srgbClr val="B2CD2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4" hasCustomPrompt="1"/>
          </p:nvPr>
        </p:nvSpPr>
        <p:spPr>
          <a:xfrm>
            <a:off x="2108201" y="1379814"/>
            <a:ext cx="3539071" cy="4587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5" hasCustomPrompt="1"/>
          </p:nvPr>
        </p:nvSpPr>
        <p:spPr>
          <a:xfrm>
            <a:off x="2108201" y="2001696"/>
            <a:ext cx="3539071" cy="3566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>
              <a:buNone/>
              <a:defRPr sz="1400" b="1" i="0" cap="none">
                <a:solidFill>
                  <a:srgbClr val="49596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7" hasCustomPrompt="1"/>
          </p:nvPr>
        </p:nvSpPr>
        <p:spPr>
          <a:xfrm>
            <a:off x="2108201" y="2970985"/>
            <a:ext cx="3539071" cy="3566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>
              <a:buNone/>
              <a:defRPr sz="1400" b="1" i="0" cap="none">
                <a:solidFill>
                  <a:srgbClr val="F15D2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8" hasCustomPrompt="1"/>
          </p:nvPr>
        </p:nvSpPr>
        <p:spPr>
          <a:xfrm>
            <a:off x="2108201" y="2358332"/>
            <a:ext cx="3539071" cy="4587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9" hasCustomPrompt="1"/>
          </p:nvPr>
        </p:nvSpPr>
        <p:spPr>
          <a:xfrm>
            <a:off x="2108201" y="3327621"/>
            <a:ext cx="3539071" cy="4587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20" hasCustomPrompt="1"/>
          </p:nvPr>
        </p:nvSpPr>
        <p:spPr>
          <a:xfrm>
            <a:off x="2108201" y="3942081"/>
            <a:ext cx="3539071" cy="3566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>
              <a:buNone/>
              <a:defRPr sz="14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21" hasCustomPrompt="1"/>
          </p:nvPr>
        </p:nvSpPr>
        <p:spPr>
          <a:xfrm>
            <a:off x="2108201" y="4298717"/>
            <a:ext cx="3539071" cy="4587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3" hasCustomPrompt="1"/>
          </p:nvPr>
        </p:nvSpPr>
        <p:spPr>
          <a:xfrm>
            <a:off x="2108200" y="279400"/>
            <a:ext cx="6573685" cy="728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600"/>
              </a:spcBef>
              <a:buNone/>
              <a:defRPr sz="30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5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2108200" y="1007801"/>
            <a:ext cx="6573685" cy="3566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>
              <a:buNone/>
              <a:defRPr sz="1400" b="1" i="0" cap="none">
                <a:solidFill>
                  <a:srgbClr val="B2CD2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4" hasCustomPrompt="1"/>
          </p:nvPr>
        </p:nvSpPr>
        <p:spPr>
          <a:xfrm>
            <a:off x="2108200" y="1379814"/>
            <a:ext cx="6573685" cy="34292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5" hasCustomPrompt="1"/>
          </p:nvPr>
        </p:nvSpPr>
        <p:spPr>
          <a:xfrm>
            <a:off x="2108200" y="279400"/>
            <a:ext cx="6573685" cy="728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600"/>
              </a:spcBef>
              <a:buNone/>
              <a:defRPr sz="30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38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66151" y="1007801"/>
            <a:ext cx="3115734" cy="1802577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566151" y="2925086"/>
            <a:ext cx="3115734" cy="1827166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226733" y="1007801"/>
            <a:ext cx="3115734" cy="1802577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26733" y="2925086"/>
            <a:ext cx="3115734" cy="1827166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4" hasCustomPrompt="1"/>
          </p:nvPr>
        </p:nvSpPr>
        <p:spPr>
          <a:xfrm>
            <a:off x="2226733" y="2596379"/>
            <a:ext cx="3115734" cy="214999"/>
          </a:xfrm>
          <a:prstGeom prst="rect">
            <a:avLst/>
          </a:prstGeom>
          <a:solidFill>
            <a:srgbClr val="495965"/>
          </a:solidFill>
        </p:spPr>
        <p:txBody>
          <a:bodyPr vert="horz" lIns="0" tIns="0" rIns="91440" bIns="0" rtlCol="0" anchor="ctr" anchorCtr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5" hasCustomPrompt="1"/>
          </p:nvPr>
        </p:nvSpPr>
        <p:spPr>
          <a:xfrm>
            <a:off x="5566151" y="2596379"/>
            <a:ext cx="3115734" cy="214999"/>
          </a:xfrm>
          <a:prstGeom prst="rect">
            <a:avLst/>
          </a:prstGeom>
          <a:solidFill>
            <a:srgbClr val="495965"/>
          </a:solidFill>
        </p:spPr>
        <p:txBody>
          <a:bodyPr vert="horz" lIns="0" tIns="0" rIns="91440" bIns="0" rtlCol="0" anchor="ctr" anchorCtr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6" hasCustomPrompt="1"/>
          </p:nvPr>
        </p:nvSpPr>
        <p:spPr>
          <a:xfrm>
            <a:off x="5566151" y="4537253"/>
            <a:ext cx="3115734" cy="214999"/>
          </a:xfrm>
          <a:prstGeom prst="rect">
            <a:avLst/>
          </a:prstGeom>
          <a:solidFill>
            <a:srgbClr val="495965"/>
          </a:solidFill>
        </p:spPr>
        <p:txBody>
          <a:bodyPr vert="horz" lIns="0" tIns="0" rIns="91440" bIns="0" rtlCol="0" anchor="ctr" anchorCtr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7" hasCustomPrompt="1"/>
          </p:nvPr>
        </p:nvSpPr>
        <p:spPr>
          <a:xfrm>
            <a:off x="2226733" y="4537253"/>
            <a:ext cx="3115734" cy="214999"/>
          </a:xfrm>
          <a:prstGeom prst="rect">
            <a:avLst/>
          </a:prstGeom>
          <a:solidFill>
            <a:srgbClr val="495965"/>
          </a:solidFill>
        </p:spPr>
        <p:txBody>
          <a:bodyPr vert="horz" lIns="0" tIns="0" rIns="91440" bIns="0" rtlCol="0" anchor="ctr" anchorCtr="0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2108200" y="279400"/>
            <a:ext cx="6573685" cy="728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600"/>
              </a:spcBef>
              <a:buNone/>
              <a:defRPr sz="30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72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705499" y="-1"/>
            <a:ext cx="7445169" cy="5143501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731520" anchor="ctr" anchorCtr="0">
            <a:normAutofit/>
          </a:bodyPr>
          <a:lstStyle>
            <a:lvl1pPr marL="0" indent="0" algn="ctr">
              <a:buNone/>
              <a:defRPr sz="1500" b="1" i="0" cap="all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</a:t>
            </a:r>
          </a:p>
        </p:txBody>
      </p:sp>
    </p:spTree>
    <p:extLst>
      <p:ext uri="{BB962C8B-B14F-4D97-AF65-F5344CB8AC3E}">
        <p14:creationId xmlns:p14="http://schemas.microsoft.com/office/powerpoint/2010/main" val="415015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9" y="-3751"/>
            <a:ext cx="9157338" cy="5151003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idx="13" hasCustomPrompt="1"/>
          </p:nvPr>
        </p:nvSpPr>
        <p:spPr>
          <a:xfrm>
            <a:off x="2108200" y="279400"/>
            <a:ext cx="6573685" cy="728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600"/>
              </a:spcBef>
              <a:buNone/>
              <a:defRPr sz="30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26733" y="1218960"/>
            <a:ext cx="958087" cy="960119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Autofit/>
          </a:bodyPr>
          <a:lstStyle>
            <a:lvl1pPr marL="0" indent="0" algn="ctr">
              <a:buNone/>
              <a:defRPr sz="10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ICON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>
          <a:xfrm>
            <a:off x="2226733" y="2333269"/>
            <a:ext cx="2975188" cy="5496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>
              <a:buNone/>
              <a:defRPr sz="1800" b="1" i="0" cap="none">
                <a:solidFill>
                  <a:srgbClr val="B2CD2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>
          <a:xfrm>
            <a:off x="2226733" y="2882890"/>
            <a:ext cx="2975187" cy="17314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14135" y="2333269"/>
            <a:ext cx="0" cy="1251010"/>
          </a:xfrm>
          <a:prstGeom prst="line">
            <a:avLst/>
          </a:prstGeom>
          <a:ln w="38100" cmpd="sng">
            <a:solidFill>
              <a:srgbClr val="B2CD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633455" y="2333269"/>
            <a:ext cx="0" cy="1251010"/>
          </a:xfrm>
          <a:prstGeom prst="line">
            <a:avLst/>
          </a:prstGeom>
          <a:ln w="38100" cmpd="sng">
            <a:solidFill>
              <a:srgbClr val="16A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5813213" y="1218960"/>
            <a:ext cx="958087" cy="960119"/>
          </a:xfrm>
          <a:solidFill>
            <a:schemeClr val="bg1">
              <a:lumMod val="95000"/>
            </a:schemeClr>
          </a:solidFill>
        </p:spPr>
        <p:txBody>
          <a:bodyPr bIns="731520" anchor="ctr" anchorCtr="0">
            <a:noAutofit/>
          </a:bodyPr>
          <a:lstStyle>
            <a:lvl1pPr marL="0" indent="0" algn="ctr">
              <a:buNone/>
              <a:defRPr sz="1000" b="1" i="0" cap="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ICON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idx="21" hasCustomPrompt="1"/>
          </p:nvPr>
        </p:nvSpPr>
        <p:spPr>
          <a:xfrm>
            <a:off x="5721773" y="2333269"/>
            <a:ext cx="2975188" cy="5496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>
              <a:buNone/>
              <a:defRPr sz="1800" b="1" i="0" cap="none">
                <a:solidFill>
                  <a:srgbClr val="16A6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idx="22" hasCustomPrompt="1"/>
          </p:nvPr>
        </p:nvSpPr>
        <p:spPr>
          <a:xfrm>
            <a:off x="5721773" y="2882890"/>
            <a:ext cx="2975187" cy="17314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06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1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507" r:id="rId2"/>
    <p:sldLayoutId id="2147493494" r:id="rId3"/>
    <p:sldLayoutId id="2147493492" r:id="rId4"/>
    <p:sldLayoutId id="2147493493" r:id="rId5"/>
    <p:sldLayoutId id="2147493509" r:id="rId6"/>
    <p:sldLayoutId id="2147493497" r:id="rId7"/>
    <p:sldLayoutId id="2147493498" r:id="rId8"/>
    <p:sldLayoutId id="2147493499" r:id="rId9"/>
    <p:sldLayoutId id="2147493508" r:id="rId10"/>
    <p:sldLayoutId id="2147493510" r:id="rId11"/>
    <p:sldLayoutId id="214749351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 cap="all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A6D7"/>
        </a:buClr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A6D7"/>
        </a:buClr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A6D7"/>
        </a:buClr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A6D7"/>
        </a:buClr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A6D7"/>
        </a:buClr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0D280B-0CE0-4667-90A4-C15457DA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019" y="3596572"/>
            <a:ext cx="2702799" cy="1304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025" y="972927"/>
            <a:ext cx="8300719" cy="1508994"/>
          </a:xfrm>
        </p:spPr>
        <p:txBody>
          <a:bodyPr/>
          <a:lstStyle/>
          <a:p>
            <a:r>
              <a:rPr lang="en-US" dirty="0"/>
              <a:t>Kings Crossing Road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025" y="2867408"/>
            <a:ext cx="8304093" cy="729164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3908D-6ED5-4A89-9B52-DA8F82D73DB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BC12D-4691-4075-A7EA-1C837A85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2155"/>
          <a:stretch/>
        </p:blipFill>
        <p:spPr>
          <a:xfrm>
            <a:off x="1704444" y="1"/>
            <a:ext cx="7641836" cy="52935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EA9420-98E9-4CA4-8EB2-07ED15C5E65C}"/>
              </a:ext>
            </a:extLst>
          </p:cNvPr>
          <p:cNvSpPr txBox="1">
            <a:spLocks/>
          </p:cNvSpPr>
          <p:nvPr/>
        </p:nvSpPr>
        <p:spPr>
          <a:xfrm>
            <a:off x="79809" y="1488939"/>
            <a:ext cx="1471674" cy="728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600"/>
              </a:spcBef>
              <a:buClr>
                <a:srgbClr val="16A6D7"/>
              </a:buClr>
              <a:buFont typeface="Arial"/>
              <a:buNone/>
              <a:defRPr sz="3000" b="1" i="0" kern="1200" cap="none">
                <a:solidFill>
                  <a:srgbClr val="16A6D7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Overview of Roadway Changes</a:t>
            </a:r>
          </a:p>
        </p:txBody>
      </p:sp>
    </p:spTree>
    <p:extLst>
      <p:ext uri="{BB962C8B-B14F-4D97-AF65-F5344CB8AC3E}">
        <p14:creationId xmlns:p14="http://schemas.microsoft.com/office/powerpoint/2010/main" val="231499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D16F7D-BF70-4E31-A165-FA267684E7E3}"/>
              </a:ext>
            </a:extLst>
          </p:cNvPr>
          <p:cNvSpPr txBox="1">
            <a:spLocks/>
          </p:cNvSpPr>
          <p:nvPr/>
        </p:nvSpPr>
        <p:spPr>
          <a:xfrm>
            <a:off x="1943306" y="550600"/>
            <a:ext cx="6573685" cy="5268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600"/>
              </a:spcBef>
              <a:buClr>
                <a:srgbClr val="16A6D7"/>
              </a:buClr>
              <a:buFont typeface="Arial"/>
              <a:buNone/>
              <a:defRPr sz="3000" b="1" i="0" kern="1200" cap="none">
                <a:solidFill>
                  <a:srgbClr val="16A6D7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Actions needed for completion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E5AE2B-50A7-470D-BC74-F8F8298516E9}"/>
              </a:ext>
            </a:extLst>
          </p:cNvPr>
          <p:cNvSpPr txBox="1">
            <a:spLocks/>
          </p:cNvSpPr>
          <p:nvPr/>
        </p:nvSpPr>
        <p:spPr>
          <a:xfrm>
            <a:off x="2108200" y="1077433"/>
            <a:ext cx="6573685" cy="37213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16A6D7"/>
              </a:buClr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Grand Park Drive – Agreement b/w Cornerstone &amp; Town of Fraser requires completion prior to June 30, 2021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 non-exclusive roadway easement granted to TOWP upon completion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Kings Crossing Extension – in conjunction w/ acceptance of Grand Park Drive – June 30, 2021 deadline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The temporary crossing of the RR tracks will be closed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Non-exclusive roadway easement granted to TOWP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Infrastructure within TOWP is conveyed to the Town w/ one-year warranty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Old Victory Road – to be completed in future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Relocatable easement granted to TOWP upon completion of Kings Crossing Extension Road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TOWP’s financial obligations were completed – placed in escrow accounts for completion of required road improvements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335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CEA23-757E-47D1-8512-947DB66487A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Other roadway changes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3ECDE-FAEF-4246-968F-09AA3A141936}"/>
              </a:ext>
            </a:extLst>
          </p:cNvPr>
          <p:cNvSpPr txBox="1"/>
          <p:nvPr/>
        </p:nvSpPr>
        <p:spPr>
          <a:xfrm>
            <a:off x="2020186" y="1007800"/>
            <a:ext cx="63724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Kings Crossing &amp; Lion’s Gate Drive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Will become a 4-way stop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Section of Kings Crossing will be renamed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Hideaway Junction Phase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Infrastructure planned – includes turn-around at closure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Potential for construction to begin this year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Pedestrian trail across RR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Engineering options being explored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Improvements (to be defined) would be made in future FY</a:t>
            </a:r>
          </a:p>
        </p:txBody>
      </p:sp>
    </p:spTree>
    <p:extLst>
      <p:ext uri="{BB962C8B-B14F-4D97-AF65-F5344CB8AC3E}">
        <p14:creationId xmlns:p14="http://schemas.microsoft.com/office/powerpoint/2010/main" val="257889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5BB1-0459-4A8A-BE6A-40951EAE8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05EFB-BF59-48E2-AB4D-7702B493F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3309379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Here Li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 Here Lisa.potx</Template>
  <TotalTime>2585</TotalTime>
  <Words>189</Words>
  <Application>Microsoft Office PowerPoint</Application>
  <PresentationFormat>On-screen Show (16:9)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Start Here Lisa</vt:lpstr>
      <vt:lpstr>Kings Crossing Road Update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Keith Riesberg</cp:lastModifiedBy>
  <cp:revision>241</cp:revision>
  <cp:lastPrinted>2020-06-01T19:55:59Z</cp:lastPrinted>
  <dcterms:created xsi:type="dcterms:W3CDTF">2010-04-12T23:12:02Z</dcterms:created>
  <dcterms:modified xsi:type="dcterms:W3CDTF">2021-05-04T17:08:59Z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